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958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11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146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388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057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59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711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359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858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52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4792-4010-4BDD-9872-39220C4CCECF}" type="datetimeFigureOut">
              <a:rPr lang="id-ID" smtClean="0"/>
              <a:t>25/09/2019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621F-554E-4B78-92B9-6ADBE39BB2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367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E-Learning AKP Bidang Harga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530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Badan Ketahanan Pangan, melalui Bidang Harga mengumpulkan data pasokan dan harga pangan melalui panel harga pangan di </a:t>
            </a:r>
            <a:r>
              <a:rPr lang="id-ID" dirty="0" smtClean="0"/>
              <a:t>518 </a:t>
            </a:r>
            <a:r>
              <a:rPr lang="id-ID" dirty="0"/>
              <a:t>kabupaten/kota </a:t>
            </a:r>
            <a:r>
              <a:rPr lang="id-ID" dirty="0" smtClean="0"/>
              <a:t>yang tersebar di </a:t>
            </a:r>
            <a:r>
              <a:rPr lang="id-ID" dirty="0"/>
              <a:t>34 provinsi, dengan menggunakan tenaga enumerator.</a:t>
            </a:r>
          </a:p>
          <a:p>
            <a:r>
              <a:rPr lang="id-ID" dirty="0"/>
              <a:t>Panel Harga Pangan adalah penyediaan informasi pasokan dan harga pangan secara akurat dari waktu kewaktu</a:t>
            </a:r>
          </a:p>
        </p:txBody>
      </p:sp>
    </p:spTree>
    <p:extLst>
      <p:ext uri="{BB962C8B-B14F-4D97-AF65-F5344CB8AC3E}">
        <p14:creationId xmlns:p14="http://schemas.microsoft.com/office/powerpoint/2010/main" val="338237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Pemantauan pasokan dan harga pangan dilakukan ditingkat </a:t>
            </a:r>
            <a:r>
              <a:rPr lang="id-ID" dirty="0" smtClean="0"/>
              <a:t>produsen. Komoditas </a:t>
            </a:r>
            <a:r>
              <a:rPr lang="id-ID" dirty="0"/>
              <a:t>yang dipantau ditingkat produsen adalah </a:t>
            </a:r>
            <a:r>
              <a:rPr lang="id-ID" dirty="0" smtClean="0"/>
              <a:t>padi/gabah</a:t>
            </a:r>
            <a:r>
              <a:rPr lang="id-ID" dirty="0"/>
              <a:t>, </a:t>
            </a:r>
            <a:r>
              <a:rPr lang="id-ID" dirty="0" smtClean="0"/>
              <a:t>jagung</a:t>
            </a:r>
            <a:r>
              <a:rPr lang="id-ID" dirty="0"/>
              <a:t>, kedelai, bawang merah, cabai </a:t>
            </a:r>
            <a:r>
              <a:rPr lang="id-ID" dirty="0" smtClean="0"/>
              <a:t>merah keriting, cabai </a:t>
            </a:r>
            <a:r>
              <a:rPr lang="id-ID" dirty="0"/>
              <a:t>rawit </a:t>
            </a:r>
            <a:r>
              <a:rPr lang="id-ID" dirty="0" smtClean="0"/>
              <a:t>merah, dan sapi hidup. Penetapan harga ditingkat produsen bertujuan </a:t>
            </a:r>
            <a:r>
              <a:rPr lang="id-ID" dirty="0"/>
              <a:t>untuk melindungi petani</a:t>
            </a:r>
          </a:p>
        </p:txBody>
      </p:sp>
    </p:spTree>
    <p:extLst>
      <p:ext uri="{BB962C8B-B14F-4D97-AF65-F5344CB8AC3E}">
        <p14:creationId xmlns:p14="http://schemas.microsoft.com/office/powerpoint/2010/main" val="217463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Pemantauan juga dilakukan ditingkat </a:t>
            </a:r>
            <a:r>
              <a:rPr lang="id-ID" dirty="0" smtClean="0"/>
              <a:t>pedagang grosir dan pedagang eceran. Komoditas yang dipantau adalah beras</a:t>
            </a:r>
            <a:r>
              <a:rPr lang="id-ID" dirty="0"/>
              <a:t>, jagung, kedelai, </a:t>
            </a:r>
            <a:r>
              <a:rPr lang="id-ID" dirty="0" smtClean="0"/>
              <a:t>bawang merah, bawang putih, cabai merah keriting, cabai rawit merah, daging ayam ras, telur ayam ras, gula pasir, </a:t>
            </a:r>
            <a:r>
              <a:rPr lang="id-ID" dirty="0"/>
              <a:t>minyak goreng</a:t>
            </a:r>
            <a:r>
              <a:rPr lang="id-ID" dirty="0" smtClean="0"/>
              <a:t>, dan tepung terigu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145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Faktor-faktor yang menyebabkan harga </a:t>
            </a:r>
            <a:r>
              <a:rPr lang="id-ID" dirty="0" smtClean="0"/>
              <a:t>pangan di </a:t>
            </a:r>
            <a:r>
              <a:rPr lang="id-ID" dirty="0"/>
              <a:t>pasar </a:t>
            </a:r>
            <a:r>
              <a:rPr lang="id-ID" dirty="0" smtClean="0"/>
              <a:t>meningkat; </a:t>
            </a:r>
            <a:r>
              <a:rPr lang="id-ID" dirty="0"/>
              <a:t>a) </a:t>
            </a:r>
            <a:r>
              <a:rPr lang="id-ID" dirty="0" smtClean="0"/>
              <a:t>karena terjadi </a:t>
            </a:r>
            <a:r>
              <a:rPr lang="id-ID" dirty="0"/>
              <a:t>gagal panen; b) distribusi pangan terganggu; c) permintaan </a:t>
            </a:r>
            <a:r>
              <a:rPr lang="id-ID" dirty="0" smtClean="0"/>
              <a:t>pangan meningkat</a:t>
            </a:r>
            <a:r>
              <a:rPr lang="id-ID" dirty="0"/>
              <a:t>; dan d) harga BBM naik. </a:t>
            </a:r>
          </a:p>
          <a:p>
            <a:r>
              <a:rPr lang="id-ID" dirty="0"/>
              <a:t>Komoditas bawang merah disebut komoditas strategis, karena sering berfluktuasi dan </a:t>
            </a:r>
            <a:r>
              <a:rPr lang="id-ID" dirty="0" smtClean="0"/>
              <a:t>penyumbang </a:t>
            </a:r>
            <a:r>
              <a:rPr lang="id-ID" dirty="0"/>
              <a:t>inflasi terbesar.</a:t>
            </a:r>
          </a:p>
          <a:p>
            <a:r>
              <a:rPr lang="id-ID" dirty="0" smtClean="0"/>
              <a:t>Penggunaan komoditas </a:t>
            </a:r>
            <a:r>
              <a:rPr lang="id-ID" dirty="0"/>
              <a:t>jagung </a:t>
            </a:r>
            <a:r>
              <a:rPr lang="id-ID" dirty="0" smtClean="0"/>
              <a:t>terbesar </a:t>
            </a:r>
            <a:r>
              <a:rPr lang="id-ID" dirty="0"/>
              <a:t>adalah untuk industri pakan, kemudian baru untuk industri pangan, pakan ternak </a:t>
            </a:r>
            <a:r>
              <a:rPr lang="id-ID" dirty="0" smtClean="0"/>
              <a:t>mandiri, </a:t>
            </a:r>
            <a:r>
              <a:rPr lang="id-ID" dirty="0"/>
              <a:t>dan </a:t>
            </a:r>
            <a:r>
              <a:rPr lang="id-ID" dirty="0" smtClean="0"/>
              <a:t>untuk konsumsi </a:t>
            </a:r>
            <a:r>
              <a:rPr lang="id-ID" dirty="0"/>
              <a:t>manusia</a:t>
            </a:r>
          </a:p>
        </p:txBody>
      </p:sp>
    </p:spTree>
    <p:extLst>
      <p:ext uri="{BB962C8B-B14F-4D97-AF65-F5344CB8AC3E}">
        <p14:creationId xmlns:p14="http://schemas.microsoft.com/office/powerpoint/2010/main" val="389656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Pemerintah daerah dapat menetapkan harga pangan lokal yang tidak ditetapkan oleh Pemerintah Pusat.</a:t>
            </a:r>
          </a:p>
          <a:p>
            <a:r>
              <a:rPr lang="id-ID" dirty="0" smtClean="0"/>
              <a:t>Target serapan gabah petani (Sergap) selama ini sulit tercapai,  disebabkan harga </a:t>
            </a:r>
            <a:r>
              <a:rPr lang="id-ID" dirty="0"/>
              <a:t>gabah yang </a:t>
            </a:r>
            <a:r>
              <a:rPr lang="id-ID" dirty="0" smtClean="0"/>
              <a:t>cenderung tinggi </a:t>
            </a:r>
            <a:r>
              <a:rPr lang="id-ID" dirty="0"/>
              <a:t>dan produksi yang terbatas</a:t>
            </a:r>
          </a:p>
          <a:p>
            <a:r>
              <a:rPr lang="id-ID" dirty="0"/>
              <a:t>Dalam menghitung gabah kering giling (GKG) </a:t>
            </a:r>
            <a:r>
              <a:rPr lang="id-ID" dirty="0" smtClean="0"/>
              <a:t>menjadi beras harus </a:t>
            </a:r>
            <a:r>
              <a:rPr lang="id-ID" dirty="0"/>
              <a:t>menggunakan </a:t>
            </a:r>
            <a:r>
              <a:rPr lang="id-ID" dirty="0" smtClean="0"/>
              <a:t>angka konversi</a:t>
            </a:r>
            <a:endParaRPr lang="id-ID" dirty="0"/>
          </a:p>
          <a:p>
            <a:r>
              <a:rPr lang="id-ID" dirty="0"/>
              <a:t>Pemerintah telah mengeluarkan kebijakan perberasan dengan Inpres No. 5 Tahun 2015 tentang Gabah/Beras. Harga GKP </a:t>
            </a:r>
            <a:r>
              <a:rPr lang="id-ID" dirty="0" smtClean="0"/>
              <a:t>ditingkat petani adalah Rp 3.700/kg</a:t>
            </a:r>
            <a:r>
              <a:rPr lang="id-ID" dirty="0"/>
              <a:t>, harga GKG Rp </a:t>
            </a:r>
            <a:r>
              <a:rPr lang="id-ID" dirty="0" smtClean="0"/>
              <a:t>4.600/kg</a:t>
            </a:r>
            <a:r>
              <a:rPr lang="id-ID" dirty="0"/>
              <a:t>, dan harga beras Rp </a:t>
            </a:r>
            <a:r>
              <a:rPr lang="id-ID" dirty="0" smtClean="0"/>
              <a:t>7.300/kg</a:t>
            </a:r>
            <a:r>
              <a:rPr lang="id-ID" dirty="0"/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893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Pemerintah juga telah mengeluarkan kebijakan tentang Harga Eceran Tertinggi (HET), yang bertujuan untuk melindungi konsumen</a:t>
            </a:r>
          </a:p>
          <a:p>
            <a:r>
              <a:rPr lang="id-ID" dirty="0"/>
              <a:t>Menjelang Hari-hari Besar Keagamaan dan Nasional (HBKN) permintaan pangan cenderung meningkat, sehingga diikuti peningkatan harga. Hasil kajian BKP tahun 2018 menunjukkan bahwa komoditas yang paling tinggi </a:t>
            </a:r>
            <a:r>
              <a:rPr lang="id-ID" dirty="0" smtClean="0"/>
              <a:t>permintaannya </a:t>
            </a:r>
            <a:r>
              <a:rPr lang="id-ID" dirty="0"/>
              <a:t>menjelang Idul Fitri adalah daging sapi, meskipun selang waktu peningkatannya hanya 3 hari. </a:t>
            </a:r>
            <a:r>
              <a:rPr lang="id-ID" dirty="0" smtClean="0"/>
              <a:t>Adanya peningkatan </a:t>
            </a:r>
            <a:r>
              <a:rPr lang="id-ID" dirty="0"/>
              <a:t>permintaan ini, karena; 1) adanya kebiasaan mudik untuk berkumpul bersama sanak keluarga; 2) menyajikan menu makanan yang bervariasi; dan 3) untuk kenyamanan, karena seminggu sehabis lebaran warung-warung cenderung tutup.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6467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Prognosa neraca produksi dan kebutuhan pangan, bertujuan untuk menghitung surplus dan defisit suatu pangan.  Pangan yang dihitung adalah komoditas pangan strategis, yakni; beras, </a:t>
            </a:r>
            <a:r>
              <a:rPr lang="id-ID" dirty="0" smtClean="0"/>
              <a:t>jagung, kedelai, kacang </a:t>
            </a:r>
            <a:r>
              <a:rPr lang="id-ID" dirty="0"/>
              <a:t>tanah, gula </a:t>
            </a:r>
            <a:r>
              <a:rPr lang="id-ID" dirty="0" smtClean="0"/>
              <a:t>pasir, minyak goreng, </a:t>
            </a:r>
            <a:r>
              <a:rPr lang="id-ID" dirty="0"/>
              <a:t>bawang </a:t>
            </a:r>
            <a:r>
              <a:rPr lang="id-ID" dirty="0" smtClean="0"/>
              <a:t>merah,bawang putih, cabai besar, </a:t>
            </a:r>
            <a:r>
              <a:rPr lang="id-ID" dirty="0"/>
              <a:t>cabai rawit</a:t>
            </a:r>
            <a:r>
              <a:rPr lang="id-ID" dirty="0" smtClean="0"/>
              <a:t>, </a:t>
            </a:r>
            <a:r>
              <a:rPr lang="id-ID" dirty="0"/>
              <a:t>bawang putih, daging </a:t>
            </a:r>
            <a:r>
              <a:rPr lang="id-ID" dirty="0" smtClean="0"/>
              <a:t>sapi dan kerbau, </a:t>
            </a:r>
            <a:r>
              <a:rPr lang="id-ID" dirty="0"/>
              <a:t>daging ayam ras, telur ayam </a:t>
            </a:r>
            <a:r>
              <a:rPr lang="id-ID" dirty="0" smtClean="0"/>
              <a:t>ras. Data </a:t>
            </a:r>
            <a:r>
              <a:rPr lang="id-ID"/>
              <a:t>yang </a:t>
            </a:r>
            <a:r>
              <a:rPr lang="id-ID" smtClean="0"/>
              <a:t>digunakan </a:t>
            </a:r>
            <a:r>
              <a:rPr lang="id-ID" dirty="0"/>
              <a:t>adalah data produksi pangan, jumlah penduduk, konsumsi perkapita, dan penggunaan diluar rumah tangga.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174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Untuk menyusun dan meng-update kebijakan tentang harga </a:t>
            </a:r>
            <a:r>
              <a:rPr lang="id-ID" dirty="0" smtClean="0"/>
              <a:t>pangan, seperti Inpres </a:t>
            </a:r>
            <a:r>
              <a:rPr lang="id-ID" dirty="0"/>
              <a:t>No. 5 Tahun </a:t>
            </a:r>
            <a:r>
              <a:rPr lang="id-ID" dirty="0" smtClean="0"/>
              <a:t>2015/HET/HAP, </a:t>
            </a:r>
            <a:r>
              <a:rPr lang="id-ID" dirty="0"/>
              <a:t>diperlukan analisis tentang Struktur Ongkos Usaha Tani (SOUT). Analisis SOUT akan menghasilkan biaya komponen-komponen usahatani seperti biaya saprodi, tenaga kerja dan biaya lainnya, sehingga </a:t>
            </a:r>
            <a:r>
              <a:rPr lang="id-ID"/>
              <a:t>diperoleh </a:t>
            </a:r>
            <a:r>
              <a:rPr lang="id-ID" smtClean="0"/>
              <a:t>titik </a:t>
            </a:r>
            <a:r>
              <a:rPr lang="id-ID"/>
              <a:t>inpas </a:t>
            </a:r>
            <a:r>
              <a:rPr lang="id-ID" smtClean="0"/>
              <a:t>atau Break Event Point (BEP) untuk </a:t>
            </a:r>
            <a:r>
              <a:rPr lang="id-ID" dirty="0"/>
              <a:t>menghasilkan 1 kg output</a:t>
            </a:r>
            <a:r>
              <a:rPr lang="id-ID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789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553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E-Learning AKP Bidang Harga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16</cp:revision>
  <dcterms:created xsi:type="dcterms:W3CDTF">2019-09-24T09:29:10Z</dcterms:created>
  <dcterms:modified xsi:type="dcterms:W3CDTF">2019-09-25T13:50:27Z</dcterms:modified>
</cp:coreProperties>
</file>